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21780500" cy="30824488"/>
  <p:notesSz cx="9144000" cy="6858000"/>
  <p:defaultTextStyle>
    <a:defPPr>
      <a:defRPr lang="en-US"/>
    </a:defPPr>
    <a:lvl1pPr marL="0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6785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93569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40353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87137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33922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80707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27491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74274" algn="l" defTabSz="3093569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658" autoAdjust="0"/>
    <p:restoredTop sz="99253" autoAdjust="0"/>
  </p:normalViewPr>
  <p:slideViewPr>
    <p:cSldViewPr snapToGrid="0" snapToObjects="1" showGuides="1">
      <p:cViewPr>
        <p:scale>
          <a:sx n="50" d="100"/>
          <a:sy n="50" d="100"/>
        </p:scale>
        <p:origin x="-2448" y="-96"/>
      </p:cViewPr>
      <p:guideLst>
        <p:guide orient="horz" pos="3108"/>
        <p:guide orient="horz" pos="270"/>
        <p:guide orient="horz" pos="18877"/>
        <p:guide orient="horz"/>
        <p:guide pos="288"/>
        <p:guide pos="13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3950" y="514350"/>
            <a:ext cx="18161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546785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3093569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4640353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6187137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7733922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9280707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10827491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12374274" algn="l" defTabSz="30935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8694" y="5462917"/>
            <a:ext cx="10287053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702" y="4930791"/>
            <a:ext cx="10278933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53762" y="1070295"/>
            <a:ext cx="2193177" cy="2354649"/>
          </a:xfrm>
          <a:prstGeom prst="rect">
            <a:avLst/>
          </a:prstGeom>
        </p:spPr>
        <p:txBody>
          <a:bodyPr lIns="64451" tIns="32224" rIns="64451" bIns="32224" anchor="ctr"/>
          <a:lstStyle>
            <a:lvl1pPr algn="ctr">
              <a:buNone/>
              <a:defRPr sz="3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19094049" y="1070295"/>
            <a:ext cx="2193177" cy="2354649"/>
          </a:xfrm>
          <a:prstGeom prst="rect">
            <a:avLst/>
          </a:prstGeom>
        </p:spPr>
        <p:txBody>
          <a:bodyPr lIns="64451" tIns="32224" rIns="64451" bIns="32224" anchor="ctr"/>
          <a:lstStyle>
            <a:lvl1pPr algn="ctr">
              <a:buNone/>
              <a:defRPr sz="3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57702" y="13308469"/>
            <a:ext cx="10281445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1045444" y="4930791"/>
            <a:ext cx="10278800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1045444" y="5462917"/>
            <a:ext cx="10278800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1045445" y="13324726"/>
            <a:ext cx="10275975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1041506" y="13895999"/>
            <a:ext cx="10279915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1053412" y="24045957"/>
            <a:ext cx="102708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1045445" y="24631632"/>
            <a:ext cx="10275975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48695" y="13881079"/>
            <a:ext cx="10287940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502661" y="20488270"/>
            <a:ext cx="10334552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521890" y="23409064"/>
            <a:ext cx="4650319" cy="53697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502662" y="17688723"/>
            <a:ext cx="10325098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943064" y="3618734"/>
            <a:ext cx="15894376" cy="783189"/>
          </a:xfrm>
          <a:prstGeom prst="rect">
            <a:avLst/>
          </a:prstGeom>
        </p:spPr>
        <p:txBody>
          <a:bodyPr lIns="55668" tIns="27835" rIns="55668" bIns="27835">
            <a:normAutofit/>
          </a:bodyPr>
          <a:lstStyle>
            <a:lvl1pPr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4400"/>
            </a:lvl2pPr>
            <a:lvl3pPr>
              <a:buFontTx/>
              <a:buNone/>
              <a:defRPr sz="4400"/>
            </a:lvl3pPr>
            <a:lvl4pPr>
              <a:buFontTx/>
              <a:buNone/>
              <a:defRPr sz="4400"/>
            </a:lvl4pPr>
            <a:lvl5pPr>
              <a:buFontTx/>
              <a:buNone/>
              <a:defRPr sz="44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943064" y="2276124"/>
            <a:ext cx="15894376" cy="1342609"/>
          </a:xfrm>
          <a:prstGeom prst="rect">
            <a:avLst/>
          </a:prstGeom>
        </p:spPr>
        <p:txBody>
          <a:bodyPr lIns="55668" tIns="27835" rIns="55668" bIns="27835" anchor="t" anchorCtr="1">
            <a:normAutofit/>
          </a:bodyPr>
          <a:lstStyle>
            <a:lvl1pPr algn="ctr">
              <a:buFontTx/>
              <a:buNone/>
              <a:defRPr sz="7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4400"/>
            </a:lvl2pPr>
            <a:lvl3pPr>
              <a:buFontTx/>
              <a:buNone/>
              <a:defRPr sz="4400"/>
            </a:lvl3pPr>
            <a:lvl4pPr>
              <a:buFontTx/>
              <a:buNone/>
              <a:defRPr sz="4400"/>
            </a:lvl4pPr>
            <a:lvl5pPr>
              <a:buFontTx/>
              <a:buNone/>
              <a:defRPr sz="44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943064" y="354985"/>
            <a:ext cx="15894376" cy="1921141"/>
          </a:xfrm>
          <a:prstGeom prst="rect">
            <a:avLst/>
          </a:prstGeom>
        </p:spPr>
        <p:txBody>
          <a:bodyPr lIns="55668" tIns="27835" rIns="55668" bIns="27835" anchor="t" anchorCtr="1">
            <a:normAutofit/>
          </a:bodyPr>
          <a:lstStyle>
            <a:lvl1pPr algn="ctr">
              <a:buFontTx/>
              <a:buNone/>
              <a:defRPr sz="101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4400"/>
            </a:lvl2pPr>
            <a:lvl3pPr>
              <a:buFontTx/>
              <a:buNone/>
              <a:defRPr sz="4400"/>
            </a:lvl3pPr>
            <a:lvl4pPr>
              <a:buFontTx/>
              <a:buNone/>
              <a:defRPr sz="4400"/>
            </a:lvl4pPr>
            <a:lvl5pPr>
              <a:buFontTx/>
              <a:buNone/>
              <a:defRPr sz="44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8695" y="5502066"/>
            <a:ext cx="4990577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704" y="4925975"/>
            <a:ext cx="4986639" cy="573509"/>
          </a:xfrm>
          <a:prstGeom prst="rect">
            <a:avLst/>
          </a:prstGeom>
          <a:noFill/>
        </p:spPr>
        <p:txBody>
          <a:bodyPr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453762" y="1070295"/>
            <a:ext cx="2193177" cy="2354649"/>
          </a:xfrm>
          <a:prstGeom prst="rect">
            <a:avLst/>
          </a:prstGeom>
        </p:spPr>
        <p:txBody>
          <a:bodyPr lIns="64451" tIns="32224" rIns="64451" bIns="32224" anchor="ctr"/>
          <a:lstStyle>
            <a:lvl1pPr algn="ctr">
              <a:buNone/>
              <a:defRPr sz="3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19133565" y="1141647"/>
            <a:ext cx="2193177" cy="2354649"/>
          </a:xfrm>
          <a:prstGeom prst="rect">
            <a:avLst/>
          </a:prstGeom>
        </p:spPr>
        <p:txBody>
          <a:bodyPr lIns="64451" tIns="32224" rIns="64451" bIns="32224" anchor="ctr"/>
          <a:lstStyle>
            <a:lvl1pPr algn="ctr">
              <a:buNone/>
              <a:defRPr sz="3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47906" y="13849676"/>
            <a:ext cx="499136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57703" y="13308469"/>
            <a:ext cx="4987425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749997" y="5494631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749999" y="4930791"/>
            <a:ext cx="10282084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5749999" y="20305471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749999" y="19734200"/>
            <a:ext cx="10282084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6338526" y="4930791"/>
            <a:ext cx="4985716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6338526" y="5502066"/>
            <a:ext cx="498571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6335703" y="13364862"/>
            <a:ext cx="4985716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6367677" y="13936134"/>
            <a:ext cx="4949531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6338526" y="24481542"/>
            <a:ext cx="4985716" cy="57350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6328992" y="25107103"/>
            <a:ext cx="498821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241686" indent="-241686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50193" y="21896553"/>
            <a:ext cx="10282084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0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50195" y="17540245"/>
            <a:ext cx="10272631" cy="576299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4" name="Text Placeholder 3"/>
          <p:cNvSpPr>
            <a:spLocks noGrp="1"/>
          </p:cNvSpPr>
          <p:nvPr>
            <p:ph type="body" sz="quarter" idx="152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25" name="Text Placeholder 3"/>
          <p:cNvSpPr>
            <a:spLocks noGrp="1"/>
          </p:cNvSpPr>
          <p:nvPr>
            <p:ph type="body" sz="quarter" idx="153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quarter" idx="154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27" name="Text Placeholder 3"/>
          <p:cNvSpPr>
            <a:spLocks noGrp="1"/>
          </p:cNvSpPr>
          <p:nvPr>
            <p:ph type="body" sz="quarter" idx="155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28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29" name="Text Placeholder 3"/>
          <p:cNvSpPr>
            <a:spLocks noGrp="1"/>
          </p:cNvSpPr>
          <p:nvPr>
            <p:ph type="body" sz="quarter" idx="157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0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1" name="Text Placeholder 3"/>
          <p:cNvSpPr>
            <a:spLocks noGrp="1"/>
          </p:cNvSpPr>
          <p:nvPr>
            <p:ph type="body" sz="quarter" idx="159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2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3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4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-7823427" y="20826259"/>
            <a:ext cx="4987426" cy="646396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>
              <a:buNone/>
              <a:defRPr sz="20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047303" indent="-402807">
              <a:defRPr sz="1800">
                <a:latin typeface="Trebuchet MS" pitchFamily="34" charset="0"/>
              </a:defRPr>
            </a:lvl2pPr>
            <a:lvl3pPr marL="1450110" indent="-402807">
              <a:defRPr sz="1800">
                <a:latin typeface="Trebuchet MS" pitchFamily="34" charset="0"/>
              </a:defRPr>
            </a:lvl3pPr>
            <a:lvl4pPr marL="1893200" indent="-443090">
              <a:defRPr sz="1800">
                <a:latin typeface="Trebuchet MS" pitchFamily="34" charset="0"/>
              </a:defRPr>
            </a:lvl4pPr>
            <a:lvl5pPr marL="2215446" indent="-322246"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63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64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7" name="Text Placeholder 5"/>
          <p:cNvSpPr>
            <a:spLocks noGrp="1"/>
          </p:cNvSpPr>
          <p:nvPr>
            <p:ph type="body" sz="quarter" idx="165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8" name="Text Placeholder 5"/>
          <p:cNvSpPr>
            <a:spLocks noGrp="1"/>
          </p:cNvSpPr>
          <p:nvPr>
            <p:ph type="body" sz="quarter" idx="166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9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0" name="Text Placeholder 5"/>
          <p:cNvSpPr>
            <a:spLocks noGrp="1"/>
          </p:cNvSpPr>
          <p:nvPr>
            <p:ph type="body" sz="quarter" idx="168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1" name="Text Placeholder 5"/>
          <p:cNvSpPr>
            <a:spLocks noGrp="1"/>
          </p:cNvSpPr>
          <p:nvPr>
            <p:ph type="body" sz="quarter" idx="169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2" name="Text Placeholder 5"/>
          <p:cNvSpPr>
            <a:spLocks noGrp="1"/>
          </p:cNvSpPr>
          <p:nvPr>
            <p:ph type="body" sz="quarter" idx="170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3" name="Text Placeholder 5"/>
          <p:cNvSpPr>
            <a:spLocks noGrp="1"/>
          </p:cNvSpPr>
          <p:nvPr>
            <p:ph type="body" sz="quarter" idx="171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4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5" name="Text Placeholder 5"/>
          <p:cNvSpPr>
            <a:spLocks noGrp="1"/>
          </p:cNvSpPr>
          <p:nvPr>
            <p:ph type="body" sz="quarter" idx="173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6" name="Text Placeholder 5"/>
          <p:cNvSpPr>
            <a:spLocks noGrp="1"/>
          </p:cNvSpPr>
          <p:nvPr>
            <p:ph type="body" sz="quarter" idx="174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7" name="Text Placeholder 5"/>
          <p:cNvSpPr>
            <a:spLocks noGrp="1"/>
          </p:cNvSpPr>
          <p:nvPr>
            <p:ph type="body" sz="quarter" idx="175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8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49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-7823427" y="16454555"/>
            <a:ext cx="4987426" cy="521864"/>
          </a:xfrm>
          <a:prstGeom prst="rect">
            <a:avLst/>
          </a:prstGeom>
          <a:noFill/>
        </p:spPr>
        <p:txBody>
          <a:bodyPr wrap="square" lIns="64451" tIns="64451" rIns="64451" bIns="64451" anchor="ctr" anchorCtr="0">
            <a:spAutoFit/>
          </a:bodyPr>
          <a:lstStyle>
            <a:lvl1pPr algn="ctr">
              <a:buNone/>
              <a:defRPr sz="2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50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1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2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3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4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5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6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7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9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60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7939676" y="24610276"/>
            <a:ext cx="5103675" cy="44825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64451" tIns="32224" rIns="64451" bIns="32224" anchor="ctr"/>
          <a:lstStyle>
            <a:lvl1pPr marL="0" indent="0" algn="ctr">
              <a:buNone/>
              <a:defRPr sz="29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943064" y="3618734"/>
            <a:ext cx="15894376" cy="783189"/>
          </a:xfrm>
          <a:prstGeom prst="rect">
            <a:avLst/>
          </a:prstGeom>
        </p:spPr>
        <p:txBody>
          <a:bodyPr lIns="55668" tIns="27835" rIns="55668" bIns="27835">
            <a:normAutofit/>
          </a:bodyPr>
          <a:lstStyle>
            <a:lvl1pPr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4400"/>
            </a:lvl2pPr>
            <a:lvl3pPr>
              <a:buFontTx/>
              <a:buNone/>
              <a:defRPr sz="4400"/>
            </a:lvl3pPr>
            <a:lvl4pPr>
              <a:buFontTx/>
              <a:buNone/>
              <a:defRPr sz="4400"/>
            </a:lvl4pPr>
            <a:lvl5pPr>
              <a:buFontTx/>
              <a:buNone/>
              <a:defRPr sz="44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943064" y="2276124"/>
            <a:ext cx="15894376" cy="1342609"/>
          </a:xfrm>
          <a:prstGeom prst="rect">
            <a:avLst/>
          </a:prstGeom>
        </p:spPr>
        <p:txBody>
          <a:bodyPr lIns="55668" tIns="27835" rIns="55668" bIns="27835" anchor="t" anchorCtr="1">
            <a:normAutofit/>
          </a:bodyPr>
          <a:lstStyle>
            <a:lvl1pPr algn="ctr">
              <a:buFontTx/>
              <a:buNone/>
              <a:defRPr sz="7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4400"/>
            </a:lvl2pPr>
            <a:lvl3pPr>
              <a:buFontTx/>
              <a:buNone/>
              <a:defRPr sz="4400"/>
            </a:lvl3pPr>
            <a:lvl4pPr>
              <a:buFontTx/>
              <a:buNone/>
              <a:defRPr sz="4400"/>
            </a:lvl4pPr>
            <a:lvl5pPr>
              <a:buFontTx/>
              <a:buNone/>
              <a:defRPr sz="44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6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2943064" y="354985"/>
            <a:ext cx="15894376" cy="1921141"/>
          </a:xfrm>
          <a:prstGeom prst="rect">
            <a:avLst/>
          </a:prstGeom>
        </p:spPr>
        <p:txBody>
          <a:bodyPr lIns="55668" tIns="27835" rIns="55668" bIns="27835" anchor="t" anchorCtr="1">
            <a:normAutofit/>
          </a:bodyPr>
          <a:lstStyle>
            <a:lvl1pPr algn="ctr">
              <a:buFontTx/>
              <a:buNone/>
              <a:defRPr sz="101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4400"/>
            </a:lvl2pPr>
            <a:lvl3pPr>
              <a:buFontTx/>
              <a:buNone/>
              <a:defRPr sz="4400"/>
            </a:lvl3pPr>
            <a:lvl4pPr>
              <a:buFontTx/>
              <a:buNone/>
              <a:defRPr sz="4400"/>
            </a:lvl4pPr>
            <a:lvl5pPr>
              <a:buFontTx/>
              <a:buNone/>
              <a:defRPr sz="44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3.jpe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1944721" y="2"/>
            <a:ext cx="10357640" cy="308244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00" tIns="257797" rIns="128900" bIns="128900" rtlCol="0" anchor="t" anchorCtr="0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100" b="1" dirty="0" smtClean="0">
              <a:latin typeface="Trebuchet MS" pitchFamily="34" charset="0"/>
            </a:endParaRPr>
          </a:p>
          <a:p>
            <a:pPr defTabSz="2209588"/>
            <a:r>
              <a:rPr lang="en-US" sz="3100" dirty="0" smtClean="0">
                <a:latin typeface="Trebuchet MS" pitchFamily="34" charset="0"/>
              </a:rPr>
              <a:t>This PowerPoint</a:t>
            </a:r>
            <a:r>
              <a:rPr lang="en-US" sz="31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100" baseline="0" dirty="0" smtClean="0">
                <a:latin typeface="Trebuchet MS" pitchFamily="34" charset="0"/>
              </a:rPr>
            </a:br>
            <a:r>
              <a:rPr lang="en-US" sz="31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2209588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2095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209588"/>
            <a:r>
              <a:rPr lang="en-US" sz="3100" dirty="0" smtClean="0">
                <a:latin typeface="Trebuchet MS" pitchFamily="34" charset="0"/>
              </a:rPr>
              <a:t>Go to the </a:t>
            </a:r>
            <a:r>
              <a:rPr lang="en-US" sz="31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100" baseline="0" dirty="0" smtClean="0">
                <a:latin typeface="Trebuchet MS" pitchFamily="34" charset="0"/>
              </a:rPr>
            </a:br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100" u="sng" baseline="0" dirty="0" smtClean="0">
                <a:latin typeface="Trebuchet MS" pitchFamily="34" charset="0"/>
              </a:rPr>
              <a:t>once</a:t>
            </a:r>
            <a:r>
              <a:rPr lang="en-US" sz="31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100" u="sng" baseline="0" dirty="0" smtClean="0">
                <a:latin typeface="Trebuchet MS" pitchFamily="34" charset="0"/>
              </a:rPr>
              <a:t>once</a:t>
            </a:r>
            <a:r>
              <a:rPr lang="en-US" sz="31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2209588"/>
            <a:endParaRPr lang="en-US" sz="31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209588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209588"/>
            <a:r>
              <a:rPr lang="en-US" sz="3100" dirty="0" smtClean="0">
                <a:latin typeface="Trebuchet MS" pitchFamily="34" charset="0"/>
              </a:rPr>
              <a:t>This template has four </a:t>
            </a:r>
            <a:r>
              <a:rPr lang="en-US" sz="3100" baseline="0" dirty="0" smtClean="0">
                <a:latin typeface="Trebuchet MS" pitchFamily="34" charset="0"/>
              </a:rPr>
              <a:t>different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column layouts.   </a:t>
            </a:r>
            <a:r>
              <a:rPr lang="en-US" sz="3100" u="sng" baseline="0" dirty="0" smtClean="0">
                <a:latin typeface="Trebuchet MS" pitchFamily="34" charset="0"/>
              </a:rPr>
              <a:t>Right-click</a:t>
            </a:r>
            <a:r>
              <a:rPr lang="en-US" sz="3100" baseline="0" dirty="0" smtClean="0">
                <a:latin typeface="Trebuchet MS" pitchFamily="34" charset="0"/>
              </a:rPr>
              <a:t> your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mouse on the background and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click on “Layout” to see the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the provided layouts are fixed and  cannot be moved but advanced users can modify any layout by going to VIEW and then SLIDE MASTER.</a:t>
            </a:r>
          </a:p>
          <a:p>
            <a:pPr marL="0" marR="0" indent="0" algn="l" defTabSz="22095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209588"/>
            <a:r>
              <a:rPr lang="en-US" sz="3100" b="1" u="sng" baseline="0" dirty="0" smtClean="0">
                <a:latin typeface="Trebuchet MS" pitchFamily="34" charset="0"/>
              </a:rPr>
              <a:t>TEXT: </a:t>
            </a:r>
            <a:r>
              <a:rPr lang="en-US" sz="31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209588"/>
            <a:r>
              <a:rPr lang="en-US" sz="3100" b="1" u="sng" baseline="0" dirty="0" smtClean="0">
                <a:latin typeface="Trebuchet MS" pitchFamily="34" charset="0"/>
              </a:rPr>
              <a:t>PHOTOS: </a:t>
            </a:r>
            <a:r>
              <a:rPr lang="en-US" sz="31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100" u="sng" baseline="0" dirty="0" smtClean="0">
                <a:latin typeface="Trebuchet MS" pitchFamily="34" charset="0"/>
              </a:rPr>
              <a:t>first</a:t>
            </a:r>
            <a:r>
              <a:rPr lang="en-US" sz="31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209588"/>
            <a:r>
              <a:rPr lang="en-US" sz="3100" b="1" u="sng" baseline="0" dirty="0" smtClean="0">
                <a:latin typeface="Trebuchet MS" pitchFamily="34" charset="0"/>
              </a:rPr>
              <a:t>TABLES: </a:t>
            </a:r>
            <a:r>
              <a:rPr lang="en-US" sz="31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100" u="sng" baseline="0" dirty="0" smtClean="0">
                <a:latin typeface="Trebuchet MS" pitchFamily="34" charset="0"/>
              </a:rPr>
              <a:t>right-click</a:t>
            </a:r>
            <a:r>
              <a:rPr lang="en-US" sz="31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2209588"/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2209588"/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2200" baseline="0" dirty="0" smtClean="0">
              <a:latin typeface="Trebuchet MS" pitchFamily="34" charset="0"/>
            </a:endParaRPr>
          </a:p>
          <a:p>
            <a:pPr defTabSz="3093793"/>
            <a:endParaRPr lang="en-US" sz="2200" dirty="0" smtClean="0">
              <a:latin typeface="Trebuchet MS" pitchFamily="34" charset="0"/>
            </a:endParaRPr>
          </a:p>
          <a:p>
            <a:pPr algn="ctr"/>
            <a:endParaRPr lang="en-U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endParaRPr lang="en-US" sz="2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513912" y="-18347"/>
            <a:ext cx="10339273" cy="308244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00" tIns="257797" rIns="128900" bIns="128900" rtlCol="0" anchor="t" anchorCtr="0"/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100" b="1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This PowerPoint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2007 template produces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an A0 size professional  poster. It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100" baseline="0" dirty="0" smtClean="0">
                <a:latin typeface="Trebuchet MS" pitchFamily="34" charset="0"/>
              </a:rPr>
              <a:t> text, and graphics</a:t>
            </a:r>
            <a:r>
              <a:rPr lang="en-US" sz="3100" dirty="0" smtClean="0">
                <a:latin typeface="Trebuchet MS" pitchFamily="34" charset="0"/>
              </a:rPr>
              <a:t>. 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Use it to create your presentation. Then send</a:t>
            </a:r>
            <a:r>
              <a:rPr lang="en-US" sz="3100" baseline="0" dirty="0" smtClean="0">
                <a:latin typeface="Trebuchet MS" pitchFamily="34" charset="0"/>
              </a:rPr>
              <a:t> it </a:t>
            </a:r>
            <a:r>
              <a:rPr lang="en-US" sz="3100" dirty="0" smtClean="0">
                <a:latin typeface="Trebuchet MS" pitchFamily="34" charset="0"/>
              </a:rPr>
              <a:t>to </a:t>
            </a:r>
            <a:r>
              <a:rPr lang="en-US" sz="3100" b="1" dirty="0" smtClean="0">
                <a:latin typeface="Trebuchet MS" pitchFamily="34" charset="0"/>
              </a:rPr>
              <a:t>PosterPresentations.com</a:t>
            </a:r>
            <a:r>
              <a:rPr lang="en-US" sz="31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100" dirty="0" smtClean="0">
                <a:latin typeface="Trebuchet MS" pitchFamily="34" charset="0"/>
              </a:rPr>
            </a:br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We provide a series of </a:t>
            </a:r>
            <a:r>
              <a:rPr lang="en-US" sz="3100" b="1" dirty="0" smtClean="0">
                <a:latin typeface="Trebuchet MS" pitchFamily="34" charset="0"/>
              </a:rPr>
              <a:t>online tutorials</a:t>
            </a:r>
            <a:r>
              <a:rPr lang="en-US" sz="31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View our online</a:t>
            </a:r>
            <a:r>
              <a:rPr lang="en-US" sz="3100" baseline="0" dirty="0" smtClean="0">
                <a:latin typeface="Trebuchet MS" pitchFamily="34" charset="0"/>
              </a:rPr>
              <a:t> tutorials at:</a:t>
            </a:r>
            <a:r>
              <a:rPr lang="en-US" sz="3100" dirty="0" smtClean="0">
                <a:latin typeface="Trebuchet MS" pitchFamily="34" charset="0"/>
              </a:rPr>
              <a:t/>
            </a:r>
            <a:br>
              <a:rPr lang="en-US" sz="3100" dirty="0" smtClean="0">
                <a:latin typeface="Trebuchet MS" pitchFamily="34" charset="0"/>
              </a:rPr>
            </a:br>
            <a:r>
              <a:rPr lang="en-US" sz="31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100" dirty="0" smtClean="0">
                <a:latin typeface="Trebuchet MS" pitchFamily="34" charset="0"/>
              </a:rPr>
              <a:t/>
            </a:r>
            <a:br>
              <a:rPr lang="en-US" sz="3100" dirty="0" smtClean="0">
                <a:latin typeface="Trebuchet MS" pitchFamily="34" charset="0"/>
              </a:rPr>
            </a:br>
            <a:r>
              <a:rPr lang="en-US" sz="3100" dirty="0" smtClean="0">
                <a:latin typeface="Trebuchet MS" pitchFamily="34" charset="0"/>
              </a:rPr>
              <a:t>(copy</a:t>
            </a:r>
            <a:r>
              <a:rPr lang="en-US" sz="31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1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at </a:t>
            </a:r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09379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09379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Drag a placeholder onto the</a:t>
            </a:r>
            <a:r>
              <a:rPr lang="en-US" sz="3100" baseline="0" dirty="0" smtClean="0">
                <a:latin typeface="Trebuchet MS" pitchFamily="34" charset="0"/>
              </a:rPr>
              <a:t> poster area,</a:t>
            </a:r>
            <a:r>
              <a:rPr lang="en-US" sz="3100" dirty="0" smtClean="0">
                <a:latin typeface="Trebuchet MS" pitchFamily="34" charset="0"/>
              </a:rPr>
              <a:t> size it, and click it to edit.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Move</a:t>
            </a:r>
            <a:r>
              <a:rPr lang="en-US" sz="31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endParaRPr lang="en-US" sz="31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093793"/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093793"/>
            <a:r>
              <a:rPr lang="en-US" sz="31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093793"/>
            <a:r>
              <a:rPr lang="en-US" sz="31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093793"/>
            <a:endParaRPr lang="en-US" sz="2500" baseline="0" dirty="0" smtClean="0">
              <a:latin typeface="Trebuchet MS" pitchFamily="34" charset="0"/>
            </a:endParaRPr>
          </a:p>
          <a:p>
            <a:pPr defTabSz="3093793"/>
            <a:endParaRPr lang="en-US" sz="2500" baseline="0" dirty="0" smtClean="0">
              <a:latin typeface="Trebuchet MS" pitchFamily="34" charset="0"/>
            </a:endParaRPr>
          </a:p>
          <a:p>
            <a:pPr defTabSz="3093793"/>
            <a:endParaRPr lang="en-US" sz="2500" baseline="0" dirty="0" smtClean="0"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endParaRPr lang="en-US" sz="2500" dirty="0" smtClean="0">
              <a:latin typeface="Trebuchet MS" pitchFamily="34" charset="0"/>
            </a:endParaRP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endParaRPr lang="en-US" sz="25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1"/>
            <a:ext cx="21780500" cy="449523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499700"/>
            <a:ext cx="21780500" cy="14270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106678" y="30237865"/>
            <a:ext cx="1607602" cy="24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4327" tIns="32158" rIns="64327" bIns="32158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517198" y="20458024"/>
            <a:ext cx="10339273" cy="72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451" tIns="32224" rIns="64451" bIns="32224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3650" y="14882279"/>
            <a:ext cx="3835008" cy="21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8510" y="12085316"/>
            <a:ext cx="457404" cy="3271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2114340" y="28362128"/>
            <a:ext cx="7020860" cy="2061322"/>
          </a:xfrm>
          <a:prstGeom prst="rect">
            <a:avLst/>
          </a:prstGeom>
          <a:noFill/>
        </p:spPr>
        <p:txBody>
          <a:bodyPr wrap="square" lIns="64451" tIns="32224" rIns="64451" bIns="32224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400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    </a:t>
            </a:r>
            <a:r>
              <a:rPr lang="en-US" sz="3100" dirty="0" smtClean="0">
                <a:solidFill>
                  <a:schemeClr val="bg1"/>
                </a:solidFill>
              </a:rPr>
              <a:t>2117 Fourth Street ,</a:t>
            </a:r>
            <a:r>
              <a:rPr lang="en-US" sz="3100" baseline="0" dirty="0" smtClean="0">
                <a:solidFill>
                  <a:schemeClr val="bg1"/>
                </a:solidFill>
              </a:rPr>
              <a:t> Unit C</a:t>
            </a:r>
            <a:br>
              <a:rPr lang="en-US" sz="3100" baseline="0" dirty="0" smtClean="0">
                <a:solidFill>
                  <a:schemeClr val="bg1"/>
                </a:solidFill>
              </a:rPr>
            </a:br>
            <a:r>
              <a:rPr lang="en-US" sz="31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100" baseline="0" dirty="0" smtClean="0">
                <a:solidFill>
                  <a:schemeClr val="bg1"/>
                </a:solidFill>
              </a:rPr>
            </a:br>
            <a:r>
              <a:rPr lang="en-US" sz="3100" baseline="0" dirty="0" smtClean="0">
                <a:solidFill>
                  <a:schemeClr val="bg1"/>
                </a:solidFill>
              </a:rPr>
              <a:t>    </a:t>
            </a:r>
            <a:r>
              <a:rPr lang="en-US" sz="31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4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159723" y="29371104"/>
            <a:ext cx="9677606" cy="1183129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244014"/>
              <a:ext cx="8671188" cy="751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3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3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3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3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21944721" y="27958006"/>
            <a:ext cx="10357640" cy="30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495709" y="11159809"/>
            <a:ext cx="10329819" cy="312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951098" y="4565109"/>
            <a:ext cx="10351264" cy="150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456481" y="4917774"/>
            <a:ext cx="10281297" cy="25044896"/>
          </a:xfrm>
          <a:prstGeom prst="roundRect">
            <a:avLst>
              <a:gd name="adj" fmla="val 321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11042723" y="4917774"/>
            <a:ext cx="10281297" cy="25044896"/>
          </a:xfrm>
          <a:prstGeom prst="roundRect">
            <a:avLst>
              <a:gd name="adj" fmla="val 321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10505164" y="17754155"/>
            <a:ext cx="10339273" cy="72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451" tIns="32224" rIns="64451" bIns="32224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093569" rtl="0" eaLnBrk="1" latinLnBrk="0" hangingPunct="1">
        <a:spcBef>
          <a:spcPct val="0"/>
        </a:spcBef>
        <a:buNone/>
        <a:defRPr sz="61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60088" indent="-1160088" algn="l" defTabSz="3093569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513524" indent="-966739" algn="l" defTabSz="309356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6961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746" indent="-773393" algn="l" defTabSz="3093569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529" indent="-773393" algn="l" defTabSz="3093569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507314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54097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600882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47665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6785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93569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40353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87137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33922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80707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27491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74274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1"/>
            <a:ext cx="21780500" cy="449523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453761" y="4923359"/>
            <a:ext cx="20870615" cy="25044896"/>
          </a:xfrm>
          <a:prstGeom prst="roundRect">
            <a:avLst>
              <a:gd name="adj" fmla="val 2277"/>
            </a:avLst>
          </a:prstGeom>
          <a:gradFill flip="none" rotWithShape="1"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499700"/>
            <a:ext cx="21780500" cy="14270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4451" tIns="32224" rIns="64451" bIns="322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30418" y="30208537"/>
            <a:ext cx="1897086" cy="24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4327" tIns="32158" rIns="64327" bIns="32158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0450196" y="-18347"/>
            <a:ext cx="10275558" cy="308244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00" tIns="257797" rIns="128900" bIns="128900" rtlCol="0" anchor="t" anchorCtr="0"/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100" b="1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This PowerPoint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2007 template produces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an A0 size professional  poster. It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100" baseline="0" dirty="0" smtClean="0">
                <a:latin typeface="Trebuchet MS" pitchFamily="34" charset="0"/>
              </a:rPr>
              <a:t> text, and graphics</a:t>
            </a:r>
            <a:r>
              <a:rPr lang="en-US" sz="3100" dirty="0" smtClean="0">
                <a:latin typeface="Trebuchet MS" pitchFamily="34" charset="0"/>
              </a:rPr>
              <a:t>. 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Use it to create your presentation. Then send</a:t>
            </a:r>
            <a:r>
              <a:rPr lang="en-US" sz="3100" baseline="0" dirty="0" smtClean="0">
                <a:latin typeface="Trebuchet MS" pitchFamily="34" charset="0"/>
              </a:rPr>
              <a:t> it </a:t>
            </a:r>
            <a:r>
              <a:rPr lang="en-US" sz="3100" dirty="0" smtClean="0">
                <a:latin typeface="Trebuchet MS" pitchFamily="34" charset="0"/>
              </a:rPr>
              <a:t>to </a:t>
            </a:r>
            <a:r>
              <a:rPr lang="en-US" sz="3100" b="1" dirty="0" smtClean="0">
                <a:latin typeface="Trebuchet MS" pitchFamily="34" charset="0"/>
              </a:rPr>
              <a:t>PosterPresentations.com</a:t>
            </a:r>
            <a:r>
              <a:rPr lang="en-US" sz="31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100" dirty="0" smtClean="0">
                <a:latin typeface="Trebuchet MS" pitchFamily="34" charset="0"/>
              </a:rPr>
            </a:br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We provide a series of </a:t>
            </a:r>
            <a:r>
              <a:rPr lang="en-US" sz="3100" b="1" dirty="0" smtClean="0">
                <a:latin typeface="Trebuchet MS" pitchFamily="34" charset="0"/>
              </a:rPr>
              <a:t>online tutorials</a:t>
            </a:r>
            <a:r>
              <a:rPr lang="en-US" sz="31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View our online</a:t>
            </a:r>
            <a:r>
              <a:rPr lang="en-US" sz="3100" baseline="0" dirty="0" smtClean="0">
                <a:latin typeface="Trebuchet MS" pitchFamily="34" charset="0"/>
              </a:rPr>
              <a:t> tutorials at:</a:t>
            </a:r>
            <a:r>
              <a:rPr lang="en-US" sz="3100" dirty="0" smtClean="0">
                <a:latin typeface="Trebuchet MS" pitchFamily="34" charset="0"/>
              </a:rPr>
              <a:t/>
            </a:r>
            <a:br>
              <a:rPr lang="en-US" sz="3100" dirty="0" smtClean="0">
                <a:latin typeface="Trebuchet MS" pitchFamily="34" charset="0"/>
              </a:rPr>
            </a:br>
            <a:r>
              <a:rPr lang="en-US" sz="31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100" dirty="0" smtClean="0">
                <a:latin typeface="Trebuchet MS" pitchFamily="34" charset="0"/>
              </a:rPr>
              <a:t/>
            </a:r>
            <a:br>
              <a:rPr lang="en-US" sz="3100" dirty="0" smtClean="0">
                <a:latin typeface="Trebuchet MS" pitchFamily="34" charset="0"/>
              </a:rPr>
            </a:br>
            <a:r>
              <a:rPr lang="en-US" sz="3100" dirty="0" smtClean="0">
                <a:latin typeface="Trebuchet MS" pitchFamily="34" charset="0"/>
              </a:rPr>
              <a:t>(copy</a:t>
            </a:r>
            <a:r>
              <a:rPr lang="en-US" sz="31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1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1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at </a:t>
            </a:r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09379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100" baseline="0" dirty="0" smtClean="0">
                <a:latin typeface="Trebuchet MS" pitchFamily="34" charset="0"/>
              </a:rPr>
              <a:t> </a:t>
            </a:r>
            <a:r>
              <a:rPr lang="en-US" sz="3100" dirty="0" smtClean="0">
                <a:latin typeface="Trebuchet MS" pitchFamily="34" charset="0"/>
              </a:rPr>
              <a:t>Drag a placeholder onto the</a:t>
            </a:r>
            <a:r>
              <a:rPr lang="en-US" sz="3100" baseline="0" dirty="0" smtClean="0">
                <a:latin typeface="Trebuchet MS" pitchFamily="34" charset="0"/>
              </a:rPr>
              <a:t> poster area,</a:t>
            </a:r>
            <a:r>
              <a:rPr lang="en-US" sz="3100" dirty="0" smtClean="0">
                <a:latin typeface="Trebuchet MS" pitchFamily="34" charset="0"/>
              </a:rPr>
              <a:t> size it, and click it to edit.</a:t>
            </a: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093793"/>
            <a:r>
              <a:rPr lang="en-US" sz="3100" dirty="0" smtClean="0">
                <a:latin typeface="Trebuchet MS" pitchFamily="34" charset="0"/>
              </a:rPr>
              <a:t>Move</a:t>
            </a:r>
            <a:r>
              <a:rPr lang="en-US" sz="31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  <a:endParaRPr lang="el-GR" sz="3100" baseline="0" dirty="0" smtClean="0">
              <a:latin typeface="Trebuchet MS" pitchFamily="34" charset="0"/>
            </a:endParaRPr>
          </a:p>
          <a:p>
            <a:pPr defTabSz="3093793"/>
            <a:endParaRPr lang="el-GR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dirty="0" smtClean="0">
              <a:latin typeface="Trebuchet MS" pitchFamily="34" charset="0"/>
            </a:endParaRPr>
          </a:p>
          <a:p>
            <a:pPr defTabSz="3093793"/>
            <a:endParaRPr lang="en-US" sz="31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093793"/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3093793"/>
            <a:r>
              <a:rPr lang="en-US" sz="3100" baseline="0" dirty="0" smtClean="0">
                <a:latin typeface="Trebuchet MS" pitchFamily="34" charset="0"/>
              </a:rPr>
              <a:t>Move this preformatted text placeholder to the poster to add a new body of text.</a:t>
            </a:r>
            <a:endParaRPr lang="el-GR" sz="3100" baseline="0" dirty="0" smtClean="0">
              <a:latin typeface="Trebuchet MS" pitchFamily="34" charset="0"/>
            </a:endParaRPr>
          </a:p>
          <a:p>
            <a:pPr defTabSz="3093793"/>
            <a:endParaRPr lang="el-GR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31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093793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3093793"/>
            <a:r>
              <a:rPr lang="en-US" sz="31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093793"/>
            <a:endParaRPr lang="en-US" sz="2500" baseline="0" dirty="0" smtClean="0">
              <a:latin typeface="Trebuchet MS" pitchFamily="34" charset="0"/>
            </a:endParaRPr>
          </a:p>
          <a:p>
            <a:pPr defTabSz="3093793"/>
            <a:endParaRPr lang="en-US" sz="2500" baseline="0" dirty="0" smtClean="0">
              <a:latin typeface="Trebuchet MS" pitchFamily="34" charset="0"/>
            </a:endParaRPr>
          </a:p>
          <a:p>
            <a:pPr defTabSz="3093793"/>
            <a:endParaRPr lang="en-US" sz="2500" baseline="0" dirty="0" smtClean="0"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endParaRPr lang="en-US" sz="2500" dirty="0" smtClean="0">
              <a:latin typeface="Trebuchet MS" pitchFamily="34" charset="0"/>
            </a:endParaRPr>
          </a:p>
          <a:p>
            <a:pPr algn="ctr"/>
            <a:endParaRPr lang="en-US" sz="25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endParaRPr lang="en-US" sz="25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400" b="1" dirty="0">
              <a:latin typeface="Trebuchet MS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0450196" y="21869796"/>
            <a:ext cx="10275558" cy="72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451" tIns="32224" rIns="64451" bIns="32224"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-10474381" y="11062097"/>
            <a:ext cx="10329819" cy="312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-7823427" y="20780771"/>
            <a:ext cx="4987426" cy="72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451" tIns="32224" rIns="64451" bIns="32224"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-10159723" y="29335912"/>
            <a:ext cx="9677606" cy="1183129"/>
            <a:chOff x="44242388" y="28054064"/>
            <a:chExt cx="9771398" cy="1090621"/>
          </a:xfrm>
        </p:grpSpPr>
        <p:sp>
          <p:nvSpPr>
            <p:cNvPr id="27" name="Rounded Rectangle 26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7" descr="http://t2.gstatic.com/images?q=tbn:ANd9GcR4APHC6TT9w54M2zn_pvCiBxUNcspYPoVxirLRphBoJabfSvu7zw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29" name="TextBox 28"/>
            <p:cNvSpPr txBox="1"/>
            <p:nvPr userDrawn="1"/>
          </p:nvSpPr>
          <p:spPr>
            <a:xfrm>
              <a:off x="45342598" y="28244014"/>
              <a:ext cx="8671188" cy="751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3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3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3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3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3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21944721" y="2"/>
            <a:ext cx="10357640" cy="308244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00" tIns="257797" rIns="128900" bIns="128900" rtlCol="0" anchor="t" anchorCtr="0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100" b="1" dirty="0" smtClean="0">
              <a:latin typeface="Trebuchet MS" pitchFamily="34" charset="0"/>
            </a:endParaRPr>
          </a:p>
          <a:p>
            <a:pPr defTabSz="2209588"/>
            <a:r>
              <a:rPr lang="en-US" sz="3100" dirty="0" smtClean="0">
                <a:latin typeface="Trebuchet MS" pitchFamily="34" charset="0"/>
              </a:rPr>
              <a:t>This PowerPoint</a:t>
            </a:r>
            <a:r>
              <a:rPr lang="en-US" sz="31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100" baseline="0" dirty="0" smtClean="0">
                <a:latin typeface="Trebuchet MS" pitchFamily="34" charset="0"/>
              </a:rPr>
            </a:br>
            <a:r>
              <a:rPr lang="en-US" sz="31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2209588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1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2095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209588"/>
            <a:r>
              <a:rPr lang="en-US" sz="3100" dirty="0" smtClean="0">
                <a:latin typeface="Trebuchet MS" pitchFamily="34" charset="0"/>
              </a:rPr>
              <a:t>Go to the </a:t>
            </a:r>
            <a:r>
              <a:rPr lang="en-US" sz="31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100" baseline="0" dirty="0" smtClean="0">
                <a:latin typeface="Trebuchet MS" pitchFamily="34" charset="0"/>
              </a:rPr>
            </a:br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r>
              <a:rPr lang="en-US" sz="31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100" u="sng" baseline="0" dirty="0" smtClean="0">
                <a:latin typeface="Trebuchet MS" pitchFamily="34" charset="0"/>
              </a:rPr>
              <a:t>once</a:t>
            </a:r>
            <a:r>
              <a:rPr lang="en-US" sz="31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100" u="sng" baseline="0" dirty="0" smtClean="0">
                <a:latin typeface="Trebuchet MS" pitchFamily="34" charset="0"/>
              </a:rPr>
              <a:t>once</a:t>
            </a:r>
            <a:r>
              <a:rPr lang="en-US" sz="31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2209588"/>
            <a:endParaRPr lang="en-US" sz="31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209588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209588"/>
            <a:r>
              <a:rPr lang="en-US" sz="3100" dirty="0" smtClean="0">
                <a:latin typeface="Trebuchet MS" pitchFamily="34" charset="0"/>
              </a:rPr>
              <a:t>This template has four </a:t>
            </a:r>
            <a:r>
              <a:rPr lang="en-US" sz="3100" baseline="0" dirty="0" smtClean="0">
                <a:latin typeface="Trebuchet MS" pitchFamily="34" charset="0"/>
              </a:rPr>
              <a:t>different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column layouts.   </a:t>
            </a:r>
            <a:r>
              <a:rPr lang="en-US" sz="3100" u="sng" baseline="0" dirty="0" smtClean="0">
                <a:latin typeface="Trebuchet MS" pitchFamily="34" charset="0"/>
              </a:rPr>
              <a:t>Right-click</a:t>
            </a:r>
            <a:r>
              <a:rPr lang="en-US" sz="3100" baseline="0" dirty="0" smtClean="0">
                <a:latin typeface="Trebuchet MS" pitchFamily="34" charset="0"/>
              </a:rPr>
              <a:t> your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mouse on the background and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click on “Layout” to see the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 layout options.  The columns in 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the provided layouts are fixed and  cannot be moved but advanced users can modify any layout by going to VIEW and then SLIDE MASTER.</a:t>
            </a:r>
          </a:p>
          <a:p>
            <a:pPr marL="0" marR="0" indent="0" algn="l" defTabSz="22095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209588"/>
            <a:r>
              <a:rPr lang="en-US" sz="3100" b="1" u="sng" baseline="0" dirty="0" smtClean="0">
                <a:latin typeface="Trebuchet MS" pitchFamily="34" charset="0"/>
              </a:rPr>
              <a:t>TEXT: </a:t>
            </a:r>
            <a:r>
              <a:rPr lang="en-US" sz="31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209588"/>
            <a:r>
              <a:rPr lang="en-US" sz="3100" b="1" u="sng" baseline="0" dirty="0" smtClean="0">
                <a:latin typeface="Trebuchet MS" pitchFamily="34" charset="0"/>
              </a:rPr>
              <a:t>PHOTOS: </a:t>
            </a:r>
            <a:r>
              <a:rPr lang="en-US" sz="31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100" u="sng" baseline="0" dirty="0" smtClean="0">
                <a:latin typeface="Trebuchet MS" pitchFamily="34" charset="0"/>
              </a:rPr>
              <a:t>first</a:t>
            </a:r>
            <a:r>
              <a:rPr lang="en-US" sz="31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209588"/>
            <a:r>
              <a:rPr lang="en-US" sz="3100" b="1" u="sng" baseline="0" dirty="0" smtClean="0">
                <a:latin typeface="Trebuchet MS" pitchFamily="34" charset="0"/>
              </a:rPr>
              <a:t>TABLES: </a:t>
            </a:r>
            <a:r>
              <a:rPr lang="en-US" sz="31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100" u="sng" baseline="0" dirty="0" smtClean="0">
                <a:latin typeface="Trebuchet MS" pitchFamily="34" charset="0"/>
              </a:rPr>
              <a:t>right-click</a:t>
            </a:r>
            <a:r>
              <a:rPr lang="en-US" sz="31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2209588"/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r>
              <a:rPr lang="en-US" sz="31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209588"/>
            <a:r>
              <a:rPr lang="en-US" sz="31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2209588"/>
            <a:endParaRPr lang="en-US" sz="3100" baseline="0" dirty="0" smtClean="0">
              <a:latin typeface="Trebuchet MS" pitchFamily="34" charset="0"/>
            </a:endParaRPr>
          </a:p>
          <a:p>
            <a:pPr defTabSz="2209588"/>
            <a:endParaRPr lang="en-US" sz="3100" baseline="0" dirty="0" smtClean="0">
              <a:latin typeface="Trebuchet MS" pitchFamily="34" charset="0"/>
            </a:endParaRPr>
          </a:p>
          <a:p>
            <a:pPr defTabSz="3093793"/>
            <a:endParaRPr lang="en-US" sz="2200" baseline="0" dirty="0" smtClean="0">
              <a:latin typeface="Trebuchet MS" pitchFamily="34" charset="0"/>
            </a:endParaRPr>
          </a:p>
          <a:p>
            <a:pPr defTabSz="3093793"/>
            <a:endParaRPr lang="en-US" sz="2200" dirty="0" smtClean="0">
              <a:latin typeface="Trebuchet MS" pitchFamily="34" charset="0"/>
            </a:endParaRPr>
          </a:p>
          <a:p>
            <a:pPr algn="ctr"/>
            <a:endParaRPr lang="en-U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3093793"/>
            <a:endParaRPr lang="en-US" sz="2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100" b="1" dirty="0">
              <a:latin typeface="Trebuchet MS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30182" y="14842142"/>
            <a:ext cx="3835008" cy="21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949689" y="12051239"/>
            <a:ext cx="457404" cy="3271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22114340" y="28362128"/>
            <a:ext cx="7020860" cy="2061322"/>
          </a:xfrm>
          <a:prstGeom prst="rect">
            <a:avLst/>
          </a:prstGeom>
          <a:noFill/>
        </p:spPr>
        <p:txBody>
          <a:bodyPr wrap="square" lIns="64451" tIns="32224" rIns="64451" bIns="32224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400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    </a:t>
            </a:r>
            <a:r>
              <a:rPr lang="en-US" sz="3100" dirty="0" smtClean="0">
                <a:solidFill>
                  <a:schemeClr val="bg1"/>
                </a:solidFill>
              </a:rPr>
              <a:t>2117 Fourth Street ,</a:t>
            </a:r>
            <a:r>
              <a:rPr lang="en-US" sz="3100" baseline="0" dirty="0" smtClean="0">
                <a:solidFill>
                  <a:schemeClr val="bg1"/>
                </a:solidFill>
              </a:rPr>
              <a:t> Unit C</a:t>
            </a:r>
            <a:br>
              <a:rPr lang="en-US" sz="3100" baseline="0" dirty="0" smtClean="0">
                <a:solidFill>
                  <a:schemeClr val="bg1"/>
                </a:solidFill>
              </a:rPr>
            </a:br>
            <a:r>
              <a:rPr lang="en-US" sz="31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100" baseline="0" dirty="0" smtClean="0">
                <a:solidFill>
                  <a:schemeClr val="bg1"/>
                </a:solidFill>
              </a:rPr>
            </a:br>
            <a:r>
              <a:rPr lang="en-US" sz="3100" baseline="0" dirty="0" smtClean="0">
                <a:solidFill>
                  <a:schemeClr val="bg1"/>
                </a:solidFill>
              </a:rPr>
              <a:t>    </a:t>
            </a:r>
            <a:r>
              <a:rPr lang="en-US" sz="31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400" b="1" dirty="0">
              <a:solidFill>
                <a:srgbClr val="FFFF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1944721" y="28238957"/>
            <a:ext cx="10357640" cy="30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951098" y="4565109"/>
            <a:ext cx="10351264" cy="150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-10474382" y="17457150"/>
            <a:ext cx="10275558" cy="72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451" tIns="32224" rIns="64451" bIns="32224"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-7847614" y="16368125"/>
            <a:ext cx="4987426" cy="727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451" tIns="32224" rIns="64451" bIns="32224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3093569" rtl="0" eaLnBrk="1" latinLnBrk="0" hangingPunct="1">
        <a:spcBef>
          <a:spcPct val="0"/>
        </a:spcBef>
        <a:buNone/>
        <a:defRPr sz="61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60088" indent="-1160088" algn="l" defTabSz="3093569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513524" indent="-966739" algn="l" defTabSz="309356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6961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746" indent="-773393" algn="l" defTabSz="3093569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529" indent="-773393" algn="l" defTabSz="3093569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507314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54097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600882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47665" indent="-773393" algn="l" defTabSz="3093569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6785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93569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40353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87137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33922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80707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27491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74274" algn="l" defTabSz="309356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9" Type="http://schemas.openxmlformats.org/officeDocument/2006/relationships/image" Target="../media/image11.emf"/><Relationship Id="rId10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8694" y="5540387"/>
            <a:ext cx="10287053" cy="4118943"/>
          </a:xfrm>
        </p:spPr>
        <p:txBody>
          <a:bodyPr/>
          <a:lstStyle/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The applicability of analog/mixed signal devices in embedded systems increased</a:t>
            </a: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Sensitivity of analog parts to parameter deviations</a:t>
            </a: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Efficient methods for verification of system with parameter deviations missing </a:t>
            </a:r>
          </a:p>
          <a:p>
            <a:pPr algn="just"/>
            <a:endParaRPr lang="en-US" sz="29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8249" y="8354610"/>
            <a:ext cx="10278933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RELATED WORK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3" name="Bildplatzhalter 62" descr="Logo_TU-Kaiserslautern_168x84.jpg"/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255" b="-57255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501357" y="4965922"/>
            <a:ext cx="10281445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MOTIVATION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>
          <a:xfrm>
            <a:off x="11045444" y="4910018"/>
            <a:ext cx="10278800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DEMONSTRATION EXAMPLE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6"/>
          </p:nvPr>
        </p:nvSpPr>
        <p:spPr>
          <a:xfrm>
            <a:off x="11158286" y="5593644"/>
            <a:ext cx="10278800" cy="16152813"/>
          </a:xfrm>
        </p:spPr>
        <p:txBody>
          <a:bodyPr/>
          <a:lstStyle/>
          <a:p>
            <a:pPr marL="329048" indent="-329048" algn="just"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 PLL circuit with a filter parameter uncertainty </a:t>
            </a: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2300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marL="246785" indent="-246785" algn="just"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Used filter block:</a:t>
            </a:r>
          </a:p>
          <a:p>
            <a:pPr algn="just"/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</a:t>
            </a:r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marL="246785" indent="-246785" algn="just"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Two design requirements verified:</a:t>
            </a:r>
          </a:p>
          <a:p>
            <a:pPr marL="987142" lvl="1" indent="-370178" algn="just">
              <a:lnSpc>
                <a:spcPct val="150000"/>
              </a:lnSpc>
              <a:buFont typeface="+mj-lt"/>
              <a:buAutoNum type="arabicPeriod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lock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time of the PLL to switch from one frequency to 1% of another frequency must not be higher than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1 </a:t>
            </a:r>
            <a:r>
              <a:rPr lang="en-US" sz="2300" i="1" dirty="0" err="1">
                <a:solidFill>
                  <a:schemeClr val="accent5">
                    <a:lumMod val="75000"/>
                  </a:schemeClr>
                </a:solidFill>
              </a:rPr>
              <a:t>ms</a:t>
            </a: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marL="987142" lvl="1" indent="-370178" algn="just">
              <a:lnSpc>
                <a:spcPct val="150000"/>
              </a:lnSpc>
              <a:buFont typeface="+mj-lt"/>
              <a:buAutoNum type="arabicPeriod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an overshoot of the PLL output frequency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300" i="1" baseline="-25000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must be lower than 20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%</a:t>
            </a:r>
          </a:p>
          <a:p>
            <a:pPr indent="-430338" algn="just">
              <a:lnSpc>
                <a:spcPct val="150000"/>
              </a:lnSpc>
              <a:buFont typeface="Wingdings" charset="2"/>
              <a:buChar char="u"/>
            </a:pP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AAF+A assertion for requirements description:</a:t>
            </a:r>
          </a:p>
          <a:p>
            <a:pPr algn="just">
              <a:lnSpc>
                <a:spcPct val="150000"/>
              </a:lnSpc>
            </a:pPr>
            <a:endParaRPr lang="en-US" sz="2500" dirty="0">
              <a:solidFill>
                <a:schemeClr val="accent5">
                  <a:lumMod val="75000"/>
                </a:schemeClr>
              </a:solidFill>
            </a:endParaRPr>
          </a:p>
          <a:p>
            <a:pPr marL="616964" lvl="1" indent="0" algn="just">
              <a:lnSpc>
                <a:spcPct val="150000"/>
              </a:lnSpc>
              <a:buNone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616964" lvl="1" indent="0" algn="just">
              <a:lnSpc>
                <a:spcPct val="150000"/>
              </a:lnSpc>
              <a:buNone/>
            </a:pPr>
            <a:endParaRPr lang="en-US" sz="2100" dirty="0">
              <a:solidFill>
                <a:schemeClr val="accent5">
                  <a:lumMod val="75000"/>
                </a:schemeClr>
              </a:solidFill>
            </a:endParaRPr>
          </a:p>
          <a:p>
            <a:pPr marL="616964" lvl="1" indent="0" algn="just">
              <a:lnSpc>
                <a:spcPct val="150000"/>
              </a:lnSpc>
              <a:buNone/>
            </a:pPr>
            <a:endParaRPr lang="en-US" sz="2100" dirty="0">
              <a:solidFill>
                <a:schemeClr val="accent5">
                  <a:lumMod val="75000"/>
                </a:schemeClr>
              </a:solidFill>
            </a:endParaRPr>
          </a:p>
          <a:p>
            <a:pPr marL="616964" lvl="1" indent="0" algn="just">
              <a:lnSpc>
                <a:spcPct val="150000"/>
              </a:lnSpc>
              <a:buNone/>
            </a:pPr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sz="17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marL="370178" indent="-370178" algn="just">
              <a:buAutoNum type="arabicPeriod"/>
            </a:pPr>
            <a:endParaRPr lang="en-US" dirty="0"/>
          </a:p>
          <a:p>
            <a:pPr marL="370178" indent="-370178" algn="just">
              <a:buAutoNum type="arabicPeriod"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11011247" y="18666771"/>
            <a:ext cx="10275975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CONCLUSION AND FUTURE WORK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11059853" y="19469437"/>
            <a:ext cx="10279915" cy="3330457"/>
          </a:xfrm>
        </p:spPr>
        <p:txBody>
          <a:bodyPr/>
          <a:lstStyle/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Online property verification of systems with parameter deviations</a:t>
            </a:r>
          </a:p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Specification violation-simulation run 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stopped</a:t>
            </a:r>
          </a:p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Check the method efficiency on complex systems</a:t>
            </a:r>
          </a:p>
          <a:p>
            <a:pPr>
              <a:lnSpc>
                <a:spcPct val="150000"/>
              </a:lnSpc>
            </a:pP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95"/>
          </p:nvPr>
        </p:nvSpPr>
        <p:spPr>
          <a:xfrm>
            <a:off x="410649" y="17546426"/>
            <a:ext cx="10325098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AFFINE ARITHMETIC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1"/>
          </p:nvPr>
        </p:nvSpPr>
        <p:spPr>
          <a:xfrm>
            <a:off x="529044" y="18294481"/>
            <a:ext cx="10334552" cy="3257316"/>
          </a:xfrm>
        </p:spPr>
        <p:txBody>
          <a:bodyPr/>
          <a:lstStyle/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Parameter deviations modeled as ranges superimposed to nominal behavior x</a:t>
            </a:r>
            <a:r>
              <a:rPr lang="en-US" sz="2300" baseline="-25000" dirty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Ranges labeled by symbols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Symbols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ε</a:t>
            </a:r>
            <a:r>
              <a:rPr lang="en-US" sz="2300" baseline="-2500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represent intervals [-1 1]</a:t>
            </a: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2300" baseline="-25000" dirty="0">
                <a:solidFill>
                  <a:schemeClr val="accent5">
                    <a:lumMod val="75000"/>
                  </a:schemeClr>
                </a:solidFill>
              </a:rPr>
              <a:t>i 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-numerical value which scales the interval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2"/>
          </p:nvPr>
        </p:nvSpPr>
        <p:spPr>
          <a:xfrm>
            <a:off x="392629" y="15361373"/>
            <a:ext cx="10334552" cy="2525720"/>
          </a:xfrm>
        </p:spPr>
        <p:txBody>
          <a:bodyPr/>
          <a:lstStyle/>
          <a:p>
            <a:pPr marL="246785" indent="-246785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Assertion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-based approach combined with Affine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Arithmetic</a:t>
            </a:r>
          </a:p>
          <a:p>
            <a:pPr marL="246785" indent="-246785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Combination of high coverage of formal methods with high applicability of simulations to complex systems</a:t>
            </a:r>
          </a:p>
          <a:p>
            <a:pPr marL="246785" indent="-246785" algn="just">
              <a:lnSpc>
                <a:spcPct val="150000"/>
              </a:lnSpc>
              <a:buFont typeface="Wingdings" charset="2"/>
              <a:buChar char="u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3"/>
          </p:nvPr>
        </p:nvSpPr>
        <p:spPr>
          <a:xfrm>
            <a:off x="11043957" y="22922123"/>
            <a:ext cx="10334552" cy="6767161"/>
          </a:xfrm>
        </p:spPr>
        <p:txBody>
          <a:bodyPr/>
          <a:lstStyle/>
          <a:p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[1] R.Y. Rubinstein,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Simulation and the Monte Carlo method,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John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Wiley&amp;Sons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New York, USA, 1981.</a:t>
            </a:r>
          </a:p>
          <a:p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] M.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Rafaila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C. Grimm, C. Decker, and G.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Pelz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“Sequential design of experiments for effective model-based validation of electronic control units,’’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e&amp;I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Elektrotechnik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und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Informationstechnik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vol. 127, pp. 164-170, 2010.</a:t>
            </a:r>
          </a:p>
          <a:p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[3] W.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Hartong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L.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Hedrich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and E.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Barke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“On discrete modeling and model checking of  nonlinear analog systems’’,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CAV ‘02,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pp. 401-413, 2002.</a:t>
            </a:r>
          </a:p>
          <a:p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[4] D.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Nickovic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and O.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Maler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“AMT: A Property-Based Monitoring Tool for Analog Systems”,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FORMATS 2007,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pp. 304-319, 2007.</a:t>
            </a:r>
          </a:p>
          <a:p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[5] S.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Lämmermann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A.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Jesser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M.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Rathgeber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J.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Ruf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L.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Hedrich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T.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Kropf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and W.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Rosenstiel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“Checking Heterogeneous Signal Characteristics Applying Assertion-Based Verification,’’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Frontiers in Analog Circuit Verification FAC,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2009.</a:t>
            </a:r>
          </a:p>
          <a:p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[6] S.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Steinhorst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A.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Jesser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300" dirty="0" err="1">
                <a:solidFill>
                  <a:schemeClr val="accent5">
                    <a:lumMod val="75000"/>
                  </a:schemeClr>
                </a:solidFill>
              </a:rPr>
              <a:t>L.Hedrich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 “Model Checking of Analog Systems using an Analog Specification Language”, 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DATE’08,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pp. 324-329, 2008.</a:t>
            </a:r>
            <a:endParaRPr lang="en-US" sz="23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7" name="Bildplatzhalter 56" descr="Visio-pll_param.pdf"/>
          <p:cNvPicPr>
            <a:picLocks noGrp="1" noChangeAspect="1"/>
          </p:cNvPicPr>
          <p:nvPr>
            <p:ph type="pic" sz="quarter" idx="13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1" r="3305"/>
          <a:stretch/>
        </p:blipFill>
        <p:spPr>
          <a:xfrm rot="5400000">
            <a:off x="14110548" y="3070434"/>
            <a:ext cx="4078969" cy="10180358"/>
          </a:xfrm>
          <a:noFill/>
          <a:ln>
            <a:noFill/>
          </a:ln>
        </p:spPr>
      </p:pic>
      <p:sp>
        <p:nvSpPr>
          <p:cNvPr id="38" name="Text Placeholder 37"/>
          <p:cNvSpPr>
            <a:spLocks noGrp="1"/>
          </p:cNvSpPr>
          <p:nvPr>
            <p:ph type="body" sz="quarter" idx="137"/>
          </p:nvPr>
        </p:nvSpPr>
        <p:spPr>
          <a:xfrm>
            <a:off x="473216" y="22071978"/>
            <a:ext cx="10325098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THE ASSERTION SYNTAX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8"/>
          </p:nvPr>
        </p:nvSpPr>
        <p:spPr>
          <a:xfrm>
            <a:off x="11059853" y="22071978"/>
            <a:ext cx="10325098" cy="617847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REFERENCES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9"/>
          </p:nvPr>
        </p:nvSpPr>
        <p:spPr>
          <a:xfrm>
            <a:off x="473217" y="14356548"/>
            <a:ext cx="10253966" cy="1115046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ASSERTION-BASED VERIFICATION WITH AFFINE ARITHMETIC 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>
          <a:xfrm>
            <a:off x="3136883" y="3108440"/>
            <a:ext cx="5418877" cy="1372393"/>
          </a:xfrm>
        </p:spPr>
        <p:txBody>
          <a:bodyPr>
            <a:normAutofit/>
          </a:bodyPr>
          <a:lstStyle/>
          <a:p>
            <a:r>
              <a:rPr lang="en-US" sz="2500" dirty="0"/>
              <a:t>Design of Cyber-Physical Systems</a:t>
            </a:r>
          </a:p>
          <a:p>
            <a:r>
              <a:rPr lang="en-US" sz="2500" dirty="0"/>
              <a:t>Kaiserslautern </a:t>
            </a:r>
            <a:r>
              <a:rPr lang="en-US" sz="2500" dirty="0" err="1"/>
              <a:t>Univerisity</a:t>
            </a:r>
            <a:r>
              <a:rPr lang="en-US" sz="2500" dirty="0"/>
              <a:t> of Technology</a:t>
            </a:r>
          </a:p>
          <a:p>
            <a:r>
              <a:rPr lang="en-US" sz="2500" dirty="0"/>
              <a:t>(</a:t>
            </a:r>
            <a:r>
              <a:rPr lang="en-US" sz="2500" dirty="0" err="1"/>
              <a:t>radojicic,grimm</a:t>
            </a:r>
            <a:r>
              <a:rPr lang="en-US" sz="2500" dirty="0"/>
              <a:t>)@</a:t>
            </a:r>
            <a:r>
              <a:rPr lang="en-US" sz="2500" dirty="0" err="1"/>
              <a:t>cs.uni-kl.de</a:t>
            </a:r>
            <a:endParaRPr lang="en-US" sz="2500" dirty="0"/>
          </a:p>
          <a:p>
            <a:endParaRPr lang="en-US" sz="2500" dirty="0"/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>
          <a:xfrm>
            <a:off x="2832563" y="1885462"/>
            <a:ext cx="5941578" cy="1342609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err="1"/>
              <a:t>Carna</a:t>
            </a:r>
            <a:r>
              <a:rPr lang="en-US" sz="4300" dirty="0"/>
              <a:t> </a:t>
            </a:r>
            <a:r>
              <a:rPr lang="en-US" sz="4300" dirty="0" err="1"/>
              <a:t>Radojicic</a:t>
            </a:r>
            <a:r>
              <a:rPr lang="en-US" sz="4300" dirty="0"/>
              <a:t> </a:t>
            </a:r>
          </a:p>
          <a:p>
            <a:r>
              <a:rPr lang="en-US" sz="4300" dirty="0"/>
              <a:t>and </a:t>
            </a:r>
            <a:r>
              <a:rPr lang="en-US" sz="4300" dirty="0" err="1"/>
              <a:t>Christoph</a:t>
            </a:r>
            <a:r>
              <a:rPr lang="en-US" sz="4300" dirty="0"/>
              <a:t> Grimm</a:t>
            </a:r>
            <a:endParaRPr lang="en-US" sz="4300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53"/>
          </p:nvPr>
        </p:nvSpPr>
        <p:spPr>
          <a:xfrm>
            <a:off x="2888721" y="354985"/>
            <a:ext cx="15894376" cy="192114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Assertion-based Verification of Phase-Locked Loop Circuit with Affine Arithmetic</a:t>
            </a:r>
            <a:endParaRPr lang="en-US" dirty="0"/>
          </a:p>
        </p:txBody>
      </p:sp>
      <p:sp>
        <p:nvSpPr>
          <p:cNvPr id="58" name="Text Placeholder 13"/>
          <p:cNvSpPr txBox="1">
            <a:spLocks/>
          </p:cNvSpPr>
          <p:nvPr/>
        </p:nvSpPr>
        <p:spPr>
          <a:xfrm>
            <a:off x="664343" y="21978377"/>
            <a:ext cx="10287940" cy="13945584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 algn="l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1455191" indent="-559688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14879" indent="-559688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30537" indent="-615658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078288" indent="-447751" algn="l" defTabSz="4298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The set of AAF+A comprised of two sets:</a:t>
            </a:r>
          </a:p>
          <a:p>
            <a:pPr marL="1376350" lvl="1" indent="-329048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TBF – verify properties in </a:t>
            </a:r>
            <a:r>
              <a:rPr lang="en-US" sz="2300" b="1" i="1" dirty="0">
                <a:solidFill>
                  <a:schemeClr val="accent5">
                    <a:lumMod val="75000"/>
                  </a:schemeClr>
                </a:solidFill>
              </a:rPr>
              <a:t>time domain</a:t>
            </a:r>
          </a:p>
          <a:p>
            <a:pPr marL="1376350" lvl="1" indent="-329048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FBF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verify properties 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sz="2300" b="1" i="1" dirty="0">
                <a:solidFill>
                  <a:schemeClr val="accent5">
                    <a:lumMod val="75000"/>
                  </a:schemeClr>
                </a:solidFill>
              </a:rPr>
              <a:t>frequency domain</a:t>
            </a:r>
          </a:p>
          <a:p>
            <a:pPr algn="just">
              <a:lnSpc>
                <a:spcPct val="150000"/>
              </a:lnSpc>
            </a:pP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AAF+A assertions compressed into one using logic 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 or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and </a:t>
            </a:r>
          </a:p>
          <a:p>
            <a:pPr algn="just">
              <a:lnSpc>
                <a:spcPct val="150000"/>
              </a:lnSpc>
            </a:pP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    imply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operators: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                 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/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2" name="Bildplatzhalter 61" descr="Logo_TU-Kaiserslautern_168x84.jpg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255" b="-57255"/>
          <a:stretch>
            <a:fillRect/>
          </a:stretch>
        </p:blipFill>
        <p:spPr>
          <a:xfrm>
            <a:off x="448695" y="1098800"/>
            <a:ext cx="2193177" cy="2354649"/>
          </a:xfrm>
        </p:spPr>
      </p:pic>
      <p:pic>
        <p:nvPicPr>
          <p:cNvPr id="114" name="Bildplatzhalter 113" descr="tabele-1.pdf"/>
          <p:cNvPicPr>
            <a:picLocks noGrp="1" noChangeAspect="1"/>
          </p:cNvPicPr>
          <p:nvPr>
            <p:ph type="pic" sz="quarter" idx="13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92" t="-24428" r="-6257" b="-90756"/>
          <a:stretch/>
        </p:blipFill>
        <p:spPr>
          <a:xfrm>
            <a:off x="764983" y="24055551"/>
            <a:ext cx="9962198" cy="5748871"/>
          </a:xfrm>
          <a:noFill/>
          <a:ln>
            <a:noFill/>
          </a:ln>
        </p:spPr>
      </p:pic>
      <p:pic>
        <p:nvPicPr>
          <p:cNvPr id="134" name="Bildplatzhalter 133" descr="form1.pdf"/>
          <p:cNvPicPr>
            <a:picLocks noGrp="1" noChangeAspect="1"/>
          </p:cNvPicPr>
          <p:nvPr>
            <p:ph type="pic" sz="quarter" idx="13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10" t="-9683" r="-2453" b="-23734"/>
          <a:stretch/>
        </p:blipFill>
        <p:spPr>
          <a:xfrm>
            <a:off x="1620955" y="21619124"/>
            <a:ext cx="4137916" cy="722870"/>
          </a:xfrm>
          <a:noFill/>
          <a:ln>
            <a:noFill/>
          </a:ln>
        </p:spPr>
      </p:pic>
      <p:pic>
        <p:nvPicPr>
          <p:cNvPr id="195" name="Bildplatzhalter 194" descr="form1.pdf"/>
          <p:cNvPicPr>
            <a:picLocks noGrp="1" noChangeAspect="1"/>
          </p:cNvPicPr>
          <p:nvPr>
            <p:ph type="pic" sz="quarter" idx="13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-384571" r="-2286" b="-355764"/>
          <a:stretch/>
        </p:blipFill>
        <p:spPr>
          <a:xfrm>
            <a:off x="804103" y="26306331"/>
            <a:ext cx="9909536" cy="2800971"/>
          </a:xfrm>
          <a:noFill/>
          <a:ln>
            <a:noFill/>
          </a:ln>
        </p:spPr>
      </p:pic>
      <p:pic>
        <p:nvPicPr>
          <p:cNvPr id="27" name="Bildplatzhalter 26" descr="form.pdf"/>
          <p:cNvPicPr>
            <a:picLocks noGrp="1" noChangeAspect="1"/>
          </p:cNvPicPr>
          <p:nvPr>
            <p:ph type="pic" sz="quarter" idx="130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9343" b="-589819"/>
          <a:stretch/>
        </p:blipFill>
        <p:spPr>
          <a:xfrm>
            <a:off x="11710985" y="8062565"/>
            <a:ext cx="5351053" cy="6178533"/>
          </a:xfrm>
          <a:noFill/>
          <a:ln>
            <a:noFill/>
          </a:ln>
        </p:spPr>
      </p:pic>
      <p:pic>
        <p:nvPicPr>
          <p:cNvPr id="55" name="Bildplatzhalter 54" descr="form.pdf"/>
          <p:cNvPicPr>
            <a:picLocks noGrp="1" noChangeAspect="1"/>
          </p:cNvPicPr>
          <p:nvPr>
            <p:ph type="pic" sz="quarter" idx="128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77" t="-577538" r="-3325" b="-614118"/>
          <a:stretch/>
        </p:blipFill>
        <p:spPr>
          <a:xfrm>
            <a:off x="11355334" y="11679763"/>
            <a:ext cx="9984434" cy="6243963"/>
          </a:xfrm>
          <a:noFill/>
          <a:ln>
            <a:noFill/>
          </a:ln>
        </p:spPr>
      </p:pic>
      <p:pic>
        <p:nvPicPr>
          <p:cNvPr id="71" name="Bildplatzhalter 70" descr="form.pdf"/>
          <p:cNvPicPr>
            <a:picLocks noGrp="1" noChangeAspect="1"/>
          </p:cNvPicPr>
          <p:nvPr>
            <p:ph type="pic" sz="quarter" idx="115"/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287" t="-527792" r="-163452" b="-1475257"/>
          <a:stretch/>
        </p:blipFill>
        <p:spPr>
          <a:xfrm>
            <a:off x="2832563" y="27836966"/>
            <a:ext cx="4002806" cy="4597163"/>
          </a:xfrm>
          <a:noFill/>
          <a:ln>
            <a:noFill/>
          </a:ln>
        </p:spPr>
      </p:pic>
      <p:sp>
        <p:nvSpPr>
          <p:cNvPr id="64" name="Text Placeholder 51"/>
          <p:cNvSpPr txBox="1">
            <a:spLocks/>
          </p:cNvSpPr>
          <p:nvPr/>
        </p:nvSpPr>
        <p:spPr>
          <a:xfrm>
            <a:off x="12313338" y="1995211"/>
            <a:ext cx="6282689" cy="1232860"/>
          </a:xfrm>
          <a:prstGeom prst="rect">
            <a:avLst/>
          </a:prstGeom>
        </p:spPr>
        <p:txBody>
          <a:bodyPr lIns="55668" tIns="27835" rIns="55668" bIns="27835" anchor="t" anchorCtr="1">
            <a:normAutofit fontScale="92500" lnSpcReduction="20000"/>
          </a:bodyPr>
          <a:lstStyle>
            <a:lvl1pPr marL="1611903" indent="-1611903" algn="ctr" defTabSz="4298410" rtl="0" eaLnBrk="1" latinLnBrk="0" hangingPunct="1">
              <a:spcBef>
                <a:spcPct val="20000"/>
              </a:spcBef>
              <a:buFontTx/>
              <a:buNone/>
              <a:defRPr sz="97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492457" indent="-1343252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3012" indent="-1074603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2217" indent="-1074603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420" indent="-1074603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/>
              <a:t>Florian </a:t>
            </a:r>
            <a:r>
              <a:rPr lang="en-US" sz="4300" dirty="0" err="1"/>
              <a:t>Schupfer</a:t>
            </a:r>
            <a:r>
              <a:rPr lang="en-US" sz="4300" dirty="0"/>
              <a:t> and</a:t>
            </a:r>
          </a:p>
          <a:p>
            <a:r>
              <a:rPr lang="en-US" sz="4300" dirty="0"/>
              <a:t>Michael </a:t>
            </a:r>
            <a:r>
              <a:rPr lang="en-US" sz="4300" dirty="0" err="1"/>
              <a:t>Rathmair</a:t>
            </a:r>
            <a:endParaRPr lang="en-US" sz="4300" dirty="0"/>
          </a:p>
        </p:txBody>
      </p:sp>
      <p:sp>
        <p:nvSpPr>
          <p:cNvPr id="65" name="Text Placeholder 50"/>
          <p:cNvSpPr txBox="1">
            <a:spLocks/>
          </p:cNvSpPr>
          <p:nvPr/>
        </p:nvSpPr>
        <p:spPr>
          <a:xfrm>
            <a:off x="12570598" y="3228071"/>
            <a:ext cx="5161618" cy="1132274"/>
          </a:xfrm>
          <a:prstGeom prst="rect">
            <a:avLst/>
          </a:prstGeom>
        </p:spPr>
        <p:txBody>
          <a:bodyPr lIns="55668" tIns="27835" rIns="55668" bIns="27835">
            <a:normAutofit fontScale="92500" lnSpcReduction="20000"/>
          </a:bodyPr>
          <a:lstStyle>
            <a:lvl1pPr marL="1611903" indent="-1611903" algn="ctr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492457" indent="-1343252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3012" indent="-1074603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2217" indent="-1074603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420" indent="-1074603" algn="l" defTabSz="4298410" rtl="0" eaLnBrk="1" latinLnBrk="0" hangingPunct="1">
              <a:spcBef>
                <a:spcPct val="20000"/>
              </a:spcBef>
              <a:buFontTx/>
              <a:buNone/>
              <a:defRPr sz="6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/>
              <a:t>Institute of Computer Technology</a:t>
            </a:r>
          </a:p>
          <a:p>
            <a:r>
              <a:rPr lang="en-US" sz="2500" dirty="0"/>
              <a:t>Vienna </a:t>
            </a:r>
            <a:r>
              <a:rPr lang="en-US" sz="2500" dirty="0" err="1"/>
              <a:t>Univerisity</a:t>
            </a:r>
            <a:r>
              <a:rPr lang="en-US" sz="2500" dirty="0"/>
              <a:t> of Technology</a:t>
            </a:r>
          </a:p>
          <a:p>
            <a:r>
              <a:rPr lang="en-US" sz="2500" dirty="0"/>
              <a:t>(</a:t>
            </a:r>
            <a:r>
              <a:rPr lang="en-US" sz="2500" dirty="0" err="1"/>
              <a:t>schupfer</a:t>
            </a:r>
            <a:r>
              <a:rPr lang="en-US" sz="2500" dirty="0"/>
              <a:t>,</a:t>
            </a:r>
            <a:r>
              <a:rPr lang="en-US" sz="2500" dirty="0"/>
              <a:t> </a:t>
            </a:r>
            <a:r>
              <a:rPr lang="en-US" sz="2500" dirty="0" err="1"/>
              <a:t>rathmair</a:t>
            </a:r>
            <a:r>
              <a:rPr lang="en-US" sz="2500" dirty="0"/>
              <a:t>)@</a:t>
            </a:r>
            <a:r>
              <a:rPr lang="en-US" sz="2500" dirty="0" err="1"/>
              <a:t>ict.tuwien.ac.at</a:t>
            </a:r>
            <a:endParaRPr lang="en-US" sz="2500" dirty="0"/>
          </a:p>
          <a:p>
            <a:endParaRPr lang="en-US" sz="2500" dirty="0"/>
          </a:p>
          <a:p>
            <a:endParaRPr lang="en-US" dirty="0"/>
          </a:p>
        </p:txBody>
      </p:sp>
      <p:sp>
        <p:nvSpPr>
          <p:cNvPr id="59" name="Text Placeholder 13"/>
          <p:cNvSpPr txBox="1">
            <a:spLocks/>
          </p:cNvSpPr>
          <p:nvPr/>
        </p:nvSpPr>
        <p:spPr>
          <a:xfrm>
            <a:off x="448249" y="9025193"/>
            <a:ext cx="10125631" cy="5744123"/>
          </a:xfrm>
          <a:prstGeom prst="rect">
            <a:avLst/>
          </a:prstGeom>
        </p:spPr>
        <p:txBody>
          <a:bodyPr wrap="square" lIns="161125" tIns="161125" rIns="161125" bIns="161125">
            <a:spAutoFit/>
          </a:bodyPr>
          <a:lstStyle>
            <a:lvl1pPr marL="0" indent="0" algn="l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1455191" indent="-559688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14879" indent="-559688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30537" indent="-615658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078288" indent="-447751" algn="l" defTabSz="4298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9048" indent="-329048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Multi run simulations</a:t>
            </a:r>
          </a:p>
          <a:p>
            <a:pPr marL="987142" lvl="1" indent="-329048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Statistic Analysis – Monte Carlo simulations [1] </a:t>
            </a:r>
          </a:p>
          <a:p>
            <a:pPr marL="987142" lvl="1" indent="-329048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Worst Case Analysis – Design of Experiments [2]</a:t>
            </a:r>
          </a:p>
          <a:p>
            <a:pPr marL="246785" indent="-246785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Formal verification methods [3] – state explosion problem for complex systems </a:t>
            </a:r>
          </a:p>
          <a:p>
            <a:pPr marL="246785" indent="-246785" algn="just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Assertion-based techniques – verify only nominal system behavior</a:t>
            </a:r>
          </a:p>
          <a:p>
            <a:pPr marL="987142" lvl="1" indent="-246785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Offline verification of analog systems properties – AMT Tool [4]</a:t>
            </a:r>
          </a:p>
          <a:p>
            <a:pPr marL="987142" lvl="1" indent="-246785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Online verification of heterogeneous systems – MSA [5]</a:t>
            </a:r>
          </a:p>
          <a:p>
            <a:pPr marL="987142" lvl="1" indent="-246785" algn="just">
              <a:lnSpc>
                <a:spcPct val="150000"/>
              </a:lnSpc>
              <a:buFont typeface="Wingdings" charset="2"/>
              <a:buChar char="Ø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Model checking combined with assertions – ASL [6]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36"/>
          </p:nvPr>
        </p:nvSpPr>
        <p:spPr>
          <a:xfrm>
            <a:off x="11059853" y="15361371"/>
            <a:ext cx="10325098" cy="617847"/>
          </a:xfrm>
        </p:spPr>
        <p:txBody>
          <a:bodyPr/>
          <a:lstStyle/>
          <a:p>
            <a:r>
              <a:rPr lang="de-DE" sz="3200" dirty="0">
                <a:solidFill>
                  <a:schemeClr val="accent5">
                    <a:lumMod val="75000"/>
                  </a:schemeClr>
                </a:solidFill>
              </a:rPr>
              <a:t>EXPERIMENTAL RESULTS</a:t>
            </a: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24"/>
          </p:nvPr>
        </p:nvSpPr>
        <p:spPr>
          <a:xfrm>
            <a:off x="11011250" y="15984155"/>
            <a:ext cx="10367262" cy="3162840"/>
          </a:xfrm>
        </p:spPr>
        <p:txBody>
          <a:bodyPr/>
          <a:lstStyle/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The PLL was </a:t>
            </a:r>
            <a:r>
              <a:rPr lang="de-DE" sz="2300" dirty="0" err="1">
                <a:solidFill>
                  <a:schemeClr val="accent5">
                    <a:lumMod val="75000"/>
                  </a:schemeClr>
                </a:solidFill>
              </a:rPr>
              <a:t>simulated</a:t>
            </a: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de-DE" sz="2300" dirty="0" err="1">
                <a:solidFill>
                  <a:schemeClr val="accent5">
                    <a:lumMod val="75000"/>
                  </a:schemeClr>
                </a:solidFill>
              </a:rPr>
              <a:t>SystemC</a:t>
            </a: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 AMS </a:t>
            </a:r>
            <a:r>
              <a:rPr lang="de-DE" sz="2300" dirty="0" err="1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 100s </a:t>
            </a:r>
            <a:r>
              <a:rPr lang="de-DE" sz="2300" dirty="0" err="1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300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300" dirty="0" err="1">
                <a:solidFill>
                  <a:schemeClr val="accent5">
                    <a:lumMod val="75000"/>
                  </a:schemeClr>
                </a:solidFill>
              </a:rPr>
              <a:t>sampling</a:t>
            </a:r>
            <a:r>
              <a:rPr lang="de-DE" sz="2300" dirty="0">
                <a:solidFill>
                  <a:schemeClr val="accent5">
                    <a:lumMod val="75000"/>
                  </a:schemeClr>
                </a:solidFill>
              </a:rPr>
              <a:t> rate </a:t>
            </a:r>
            <a:r>
              <a:rPr lang="en-US" sz="2300" i="1" dirty="0" err="1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2300" i="1" baseline="-25000" dirty="0" err="1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US" sz="2300" i="1" dirty="0">
                <a:solidFill>
                  <a:schemeClr val="accent5">
                    <a:lumMod val="75000"/>
                  </a:schemeClr>
                </a:solidFill>
              </a:rPr>
              <a:t>0,1ms</a:t>
            </a: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2300" b="1" dirty="0">
                <a:solidFill>
                  <a:schemeClr val="accent5">
                    <a:lumMod val="75000"/>
                  </a:schemeClr>
                </a:solidFill>
              </a:rPr>
              <a:t>ssertion 1 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was satisfied and simulation run passed</a:t>
            </a:r>
          </a:p>
          <a:p>
            <a:pPr marL="329048" indent="-329048">
              <a:lnSpc>
                <a:spcPct val="150000"/>
              </a:lnSpc>
              <a:buFont typeface="Wingdings" charset="2"/>
              <a:buChar char="u"/>
            </a:pP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The verification process consumed additional simulation time of only 1.7s </a:t>
            </a: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de-DE" sz="2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Bildplatzhalter 28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0" name="Bildplatzhalter 2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1" name="Bildplatzhalter 30"/>
          <p:cNvSpPr>
            <a:spLocks noGrp="1"/>
          </p:cNvSpPr>
          <p:nvPr>
            <p:ph type="pic" sz="quarter" idx="129"/>
          </p:nvPr>
        </p:nvSpPr>
        <p:spPr/>
      </p:sp>
      <p:pic>
        <p:nvPicPr>
          <p:cNvPr id="5" name="Bildplatzhalter 4" descr="equation.pdf"/>
          <p:cNvPicPr>
            <a:picLocks noGrp="1" noChangeAspect="1"/>
          </p:cNvPicPr>
          <p:nvPr>
            <p:ph type="pic" sz="quarter" idx="127"/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27" t="-800730" r="-18911" b="-860762"/>
          <a:stretch/>
        </p:blipFill>
        <p:spPr>
          <a:xfrm>
            <a:off x="16454985" y="8103083"/>
            <a:ext cx="5278129" cy="5369678"/>
          </a:xfr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86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669</Words>
  <Application>Microsoft Macintosh PowerPoint</Application>
  <PresentationFormat>Benutzerdefiniert</PresentationFormat>
  <Paragraphs>110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PosterPresentations.com-100CMx140CM</vt:lpstr>
      <vt:lpstr>Classic - Wide Center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Carna Radojicic</cp:lastModifiedBy>
  <cp:revision>162</cp:revision>
  <dcterms:created xsi:type="dcterms:W3CDTF">2012-02-10T00:21:22Z</dcterms:created>
  <dcterms:modified xsi:type="dcterms:W3CDTF">2013-02-05T12:06:46Z</dcterms:modified>
</cp:coreProperties>
</file>